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0" r:id="rId2"/>
    <p:sldId id="275" r:id="rId3"/>
    <p:sldId id="269" r:id="rId4"/>
    <p:sldId id="281" r:id="rId5"/>
    <p:sldId id="282" r:id="rId6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75" autoAdjust="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5812956397717652E-2"/>
          <c:y val="0.13963963963963963"/>
          <c:w val="0.90981380749147989"/>
          <c:h val="0.74291267645598358"/>
        </c:manualLayout>
      </c:layout>
      <c:lineChart>
        <c:grouping val="standard"/>
        <c:varyColors val="0"/>
        <c:ser>
          <c:idx val="0"/>
          <c:order val="0"/>
          <c:tx>
            <c:strRef>
              <c:f>กราฟ!$C$4</c:f>
              <c:strCache>
                <c:ptCount val="1"/>
                <c:pt idx="0">
                  <c:v>NI สธ.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0726495726495726E-2"/>
                  <c:y val="-5.09259259259260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7905982905982927E-2"/>
                  <c:y val="-3.24074074074074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576923076923077E-2"/>
                  <c:y val="-6.94444444444444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7905982905982944E-2"/>
                  <c:y val="-3.70370370370370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3632478632478672E-2"/>
                  <c:y val="-6.94444444444444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0897435897435899E-2"/>
                  <c:y val="-6.01851851851851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2.3034188034188035E-2"/>
                  <c:y val="-5.55555555555555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5170940170940171E-2"/>
                  <c:y val="-5.55555555555555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2.7905982905982906E-2"/>
                  <c:y val="-5.55555555555555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2.3034188034188035E-2"/>
                  <c:y val="-6.48148148148148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2.7307692307692463E-2"/>
                  <c:y val="-6.94444444444444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2.3034188034188035E-2"/>
                  <c:y val="-5.55555555555555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2.3034188034188191E-2"/>
                  <c:y val="4.16666666666666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กราฟ!$B$5:$B$8</c:f>
              <c:strCache>
                <c:ptCount val="3"/>
                <c:pt idx="0">
                  <c:v>Q4Y61</c:v>
                </c:pt>
                <c:pt idx="1">
                  <c:v>Q1Y62</c:v>
                </c:pt>
                <c:pt idx="2">
                  <c:v>ม.ค.-62</c:v>
                </c:pt>
              </c:strCache>
            </c:strRef>
          </c:cat>
          <c:val>
            <c:numRef>
              <c:f>กราฟ!$C$5:$C$8</c:f>
              <c:numCache>
                <c:formatCode>General</c:formatCode>
                <c:ptCount val="4"/>
                <c:pt idx="0">
                  <c:v>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กราฟ!$D$4</c:f>
              <c:strCache>
                <c:ptCount val="1"/>
                <c:pt idx="0">
                  <c:v>EBITDA เขต 8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1232371225758532E-2"/>
                  <c:y val="5.78076895793430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283395174359037E-2"/>
                  <c:y val="5.75576363765340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0213675213675213E-2"/>
                  <c:y val="-5.55555555555555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3034188034188073E-2"/>
                  <c:y val="-5.09259259259259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3034188034188035E-2"/>
                  <c:y val="-5.55555555555555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3034188034188035E-2"/>
                  <c:y val="-5.09259259259259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2.3034188034188035E-2"/>
                  <c:y val="-4.62962962962962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3034188034188035E-2"/>
                  <c:y val="-5.09259259259259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2.3034188034188111E-2"/>
                  <c:y val="-4.62962962962962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2.5170940170940171E-2"/>
                  <c:y val="-5.55555555555555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1.8760683760683759E-2"/>
                  <c:y val="5.55555555555554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2.5170940170940171E-2"/>
                  <c:y val="6.48148148148147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2.0897435897435899E-2"/>
                  <c:y val="-5.09259259259259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กราฟ!$B$5:$B$8</c:f>
              <c:strCache>
                <c:ptCount val="3"/>
                <c:pt idx="0">
                  <c:v>Q4Y61</c:v>
                </c:pt>
                <c:pt idx="1">
                  <c:v>Q1Y62</c:v>
                </c:pt>
                <c:pt idx="2">
                  <c:v>ม.ค.-62</c:v>
                </c:pt>
              </c:strCache>
            </c:strRef>
          </c:cat>
          <c:val>
            <c:numRef>
              <c:f>กราฟ!$D$5:$D$8</c:f>
              <c:numCache>
                <c:formatCode>General</c:formatCode>
                <c:ptCount val="4"/>
                <c:pt idx="0">
                  <c:v>3</c:v>
                </c:pt>
                <c:pt idx="1">
                  <c:v>9</c:v>
                </c:pt>
                <c:pt idx="2">
                  <c:v>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8709088"/>
        <c:axId val="468705280"/>
      </c:lineChart>
      <c:catAx>
        <c:axId val="468709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th-TH"/>
          </a:p>
        </c:txPr>
        <c:crossAx val="468705280"/>
        <c:crosses val="autoZero"/>
        <c:auto val="1"/>
        <c:lblAlgn val="ctr"/>
        <c:lblOffset val="100"/>
        <c:noMultiLvlLbl val="0"/>
      </c:catAx>
      <c:valAx>
        <c:axId val="4687052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6870908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0320192475940507"/>
          <c:y val="4.3621337873306382E-2"/>
          <c:w val="0.59607353568901711"/>
          <c:h val="9.1881085100704946E-2"/>
        </c:manualLayout>
      </c:layout>
      <c:overlay val="0"/>
      <c:spPr>
        <a:noFill/>
        <a:ln w="25400">
          <a:noFill/>
        </a:ln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6A81F-A306-4152-B2A2-8FC50957A74E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CE624-5586-4105-98C4-B34E8DCBABD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8398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5861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3330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05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547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0211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274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6916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1322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1580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1480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6111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24F04-BEA4-4DD1-99C5-5BA4C17D2F5B}" type="datetimeFigureOut">
              <a:rPr lang="th-TH" smtClean="0"/>
              <a:t>04/03/62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C51D5-CB91-472E-9526-6BE1AEE6C6B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373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1036" y="1556792"/>
            <a:ext cx="9144000" cy="173191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ระเบียบวาระที่ </a:t>
            </a:r>
            <a:r>
              <a:rPr lang="en-US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3.1</a:t>
            </a:r>
            <a:r>
              <a:rPr lang="th-TH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สถานการณ์การเงินการคลังฯ                            </a:t>
            </a:r>
          </a:p>
          <a:p>
            <a:r>
              <a:rPr lang="th-TH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เดือน มกราคม 2562</a:t>
            </a:r>
            <a:endParaRPr lang="th-TH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29540" y="4653136"/>
            <a:ext cx="4798597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ภก.อิศรา  จรูญธรรม</a:t>
            </a:r>
          </a:p>
          <a:p>
            <a:pPr algn="ctr"/>
            <a:r>
              <a:rPr lang="th-TH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เภสัชกรเชี่ยวชาญ  โรงพยาบาลสกลนคร</a:t>
            </a:r>
          </a:p>
          <a:p>
            <a:pPr algn="ctr"/>
            <a:r>
              <a:rPr lang="th-TH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รองประธาน คณะกรรมการฯ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CFO </a:t>
            </a:r>
            <a:r>
              <a:rPr lang="th-TH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 8</a:t>
            </a:r>
          </a:p>
          <a:p>
            <a:pPr algn="ctr"/>
            <a:endParaRPr lang="th-TH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-32225" y="0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926239" y="31168"/>
            <a:ext cx="1247411" cy="44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07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173651" y="2770"/>
            <a:ext cx="6970349" cy="16980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สรุปภาพรวมสถานการณ์ เขต 8</a:t>
            </a:r>
          </a:p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เดือน ม.ค. 62 </a:t>
            </a:r>
          </a:p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 ณ </a:t>
            </a:r>
            <a:r>
              <a:rPr lang="th-TH" sz="3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วันที่ </a:t>
            </a:r>
            <a:r>
              <a:rPr lang="th-TH" sz="3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ก.พ. 62 </a:t>
            </a:r>
            <a:endParaRPr lang="th-TH" sz="3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-32225" y="0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926239" y="31168"/>
            <a:ext cx="1247411" cy="44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ตัวแทนเนื้อหา 2">
            <a:extLst>
              <a:ext uri="{FF2B5EF4-FFF2-40B4-BE49-F238E27FC236}">
                <a16:creationId xmlns="" xmlns:a16="http://schemas.microsoft.com/office/drawing/2014/main" id="{FF10CAD1-D2BA-4138-A620-8492799661D2}"/>
              </a:ext>
            </a:extLst>
          </p:cNvPr>
          <p:cNvSpPr txBox="1">
            <a:spLocks/>
          </p:cNvSpPr>
          <p:nvPr/>
        </p:nvSpPr>
        <p:spPr>
          <a:xfrm>
            <a:off x="539552" y="1844824"/>
            <a:ext cx="8229600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sz="40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ไม่มี รพ. </a:t>
            </a:r>
            <a:r>
              <a:rPr lang="en-US" sz="40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Risk Score 7</a:t>
            </a:r>
            <a:r>
              <a:rPr lang="en-US" sz="4000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4000" b="1" dirty="0" err="1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สธ</a:t>
            </a:r>
            <a:r>
              <a:rPr lang="th-TH" sz="40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8" name="ตัวแทนเนื้อหา 2">
            <a:extLst>
              <a:ext uri="{FF2B5EF4-FFF2-40B4-BE49-F238E27FC236}">
                <a16:creationId xmlns="" xmlns:a16="http://schemas.microsoft.com/office/drawing/2014/main" id="{FF10CAD1-D2BA-4138-A620-8492799661D2}"/>
              </a:ext>
            </a:extLst>
          </p:cNvPr>
          <p:cNvSpPr txBox="1">
            <a:spLocks/>
          </p:cNvSpPr>
          <p:nvPr/>
        </p:nvSpPr>
        <p:spPr>
          <a:xfrm>
            <a:off x="-12218" y="2708920"/>
            <a:ext cx="9143999" cy="8640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กลุ่มต้องเฝ้าระวัง 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Risk score 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4 - 6 </a:t>
            </a:r>
            <a:r>
              <a:rPr lang="th-TH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สธ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3000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 </a:t>
            </a:r>
            <a:r>
              <a:rPr lang="th-TH" sz="30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th-TH" sz="3000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แห่ง</a:t>
            </a: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13" y="3645024"/>
            <a:ext cx="9144000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91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744"/>
            <a:ext cx="9144000" cy="5616624"/>
          </a:xfrm>
          <a:prstGeom prst="rect">
            <a:avLst/>
          </a:prstGeom>
        </p:spPr>
      </p:pic>
      <p:sp>
        <p:nvSpPr>
          <p:cNvPr id="2" name="สี่เหลี่ยมผืนผ้ามุมมน 1"/>
          <p:cNvSpPr/>
          <p:nvPr/>
        </p:nvSpPr>
        <p:spPr>
          <a:xfrm>
            <a:off x="2173650" y="31168"/>
            <a:ext cx="6970349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Risk Score 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7(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รายจังหวัด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)เขต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สุขภาพที่ 8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เดือน ม.ค. 62 ข้อมูล ณ วันที่ 20 ก.พ. 62 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-32225" y="0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926239" y="31168"/>
            <a:ext cx="1247411" cy="44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-1" y="6228412"/>
            <a:ext cx="9144000" cy="480724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40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824"/>
            <a:ext cx="9144000" cy="4824536"/>
          </a:xfrm>
          <a:prstGeom prst="rect">
            <a:avLst/>
          </a:prstGeom>
        </p:spPr>
      </p:pic>
      <p:sp>
        <p:nvSpPr>
          <p:cNvPr id="3" name="สี่เหลี่ยมผืนผ้ามุมมน 2"/>
          <p:cNvSpPr/>
          <p:nvPr/>
        </p:nvSpPr>
        <p:spPr>
          <a:xfrm>
            <a:off x="0" y="836712"/>
            <a:ext cx="9252520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รายชื่อ รพ.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Risk Score 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 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EBITDA 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 8    จำนวน 9 แห่ง</a:t>
            </a:r>
            <a:endParaRPr lang="th-TH" sz="3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-32225" y="0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926239" y="31168"/>
            <a:ext cx="1247411" cy="44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526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5815636"/>
              </p:ext>
            </p:extLst>
          </p:nvPr>
        </p:nvGraphicFramePr>
        <p:xfrm>
          <a:off x="1043608" y="2019300"/>
          <a:ext cx="7776864" cy="400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สี่เหลี่ยมผืนผ้ามุมมน 2"/>
          <p:cNvSpPr/>
          <p:nvPr/>
        </p:nvSpPr>
        <p:spPr>
          <a:xfrm>
            <a:off x="1043608" y="764704"/>
            <a:ext cx="6970349" cy="9495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 รพ. 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Risk Score 7 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 2562</a:t>
            </a:r>
            <a:endParaRPr lang="th-TH" sz="3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81"/>
          <a:stretch/>
        </p:blipFill>
        <p:spPr bwMode="auto">
          <a:xfrm>
            <a:off x="-32225" y="0"/>
            <a:ext cx="1007964" cy="89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9" t="23810" r="4399" b="69246"/>
          <a:stretch>
            <a:fillRect/>
          </a:stretch>
        </p:blipFill>
        <p:spPr bwMode="auto">
          <a:xfrm>
            <a:off x="926239" y="31168"/>
            <a:ext cx="1247411" cy="44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961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108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Angsana New</vt:lpstr>
      <vt:lpstr>Arial</vt:lpstr>
      <vt:lpstr>Calibri</vt:lpstr>
      <vt:lpstr>Cordia New</vt:lpstr>
      <vt:lpstr>Tahoma</vt:lpstr>
      <vt:lpstr>ชุดรูปแบบของ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ผู้ใช้ Windows</cp:lastModifiedBy>
  <cp:revision>129</cp:revision>
  <cp:lastPrinted>2019-03-04T09:05:25Z</cp:lastPrinted>
  <dcterms:created xsi:type="dcterms:W3CDTF">2018-05-01T01:56:10Z</dcterms:created>
  <dcterms:modified xsi:type="dcterms:W3CDTF">2019-03-04T09:05:58Z</dcterms:modified>
</cp:coreProperties>
</file>